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C8D37E78-9A60-456D-BE55-8049B25C4F57}">
  <a:tblStyle styleId="{C8D37E78-9A60-456D-BE55-8049B25C4F5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dd90dca85a_0_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dd90dca85a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  </a:t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dd90dca85a_0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dd90dca85a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dd90dca85a_0_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dd90dca85a_0_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dbb69b8733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dbb69b8733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dbb69b8733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dbb69b8733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dd90dca85a_0_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dd90dca85a_0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dbb69b8733_0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dbb69b8733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dd90dca85a_0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dd90dca85a_0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dd90dca85a_0_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dd90dca85a_0_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ded5d61e4e_1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ded5d61e4e_1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dd90dca85a_0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dd90dca85a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ded5d61e4e_1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" name="Google Shape;202;gded5d61e4e_1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dd90dca85a_0_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Google Shape;207;gdd90dca85a_0_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ded5d61e4e_1_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" name="Google Shape;213;gded5d61e4e_1_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ded5d61e4e_1_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ded5d61e4e_1_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ded5d61e4e_1_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" name="Google Shape;225;gded5d61e4e_1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ded5d61e4e_1_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" name="Google Shape;231;gded5d61e4e_1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ded5d61e4e_1_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" name="Google Shape;237;gded5d61e4e_1_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dd90dca85a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dd90dca85a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dbb69b8733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dbb69b8733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dd90dca85a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dd90dca85a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dd90dca85a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dd90dca85a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dd90dca85a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dd90dca85a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dd90dca85a_0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dd90dca85a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dd90dca85a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dd90dca85a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6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8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6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7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2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jpg"/><Relationship Id="rId4" Type="http://schemas.openxmlformats.org/officeDocument/2006/relationships/image" Target="../media/image18.jpg"/><Relationship Id="rId5" Type="http://schemas.openxmlformats.org/officeDocument/2006/relationships/image" Target="../media/image4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7.jpg"/><Relationship Id="rId4" Type="http://schemas.openxmlformats.org/officeDocument/2006/relationships/image" Target="../media/image14.jpg"/><Relationship Id="rId5" Type="http://schemas.openxmlformats.org/officeDocument/2006/relationships/image" Target="../media/image13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1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0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5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9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Paper Ghosts- The Space Between</a:t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935825"/>
            <a:ext cx="8520600" cy="1518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Kitten Xaos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983"/>
              <a:t>Alanna Bingham</a:t>
            </a:r>
            <a:endParaRPr sz="1983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983"/>
              <a:t>s5061237</a:t>
            </a:r>
            <a:endParaRPr sz="1983"/>
          </a:p>
        </p:txBody>
      </p:sp>
      <p:sp>
        <p:nvSpPr>
          <p:cNvPr id="56" name="Google Shape;56;p13"/>
          <p:cNvSpPr txBox="1"/>
          <p:nvPr/>
        </p:nvSpPr>
        <p:spPr>
          <a:xfrm>
            <a:off x="162650" y="170425"/>
            <a:ext cx="4461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3365QCA_P1 Viva Presentation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Google Shape;130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33344" y="0"/>
            <a:ext cx="3010662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22"/>
          <p:cNvSpPr txBox="1"/>
          <p:nvPr>
            <p:ph type="title"/>
          </p:nvPr>
        </p:nvSpPr>
        <p:spPr>
          <a:xfrm>
            <a:off x="311700" y="1649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Paper</a:t>
            </a:r>
            <a:endParaRPr/>
          </a:p>
        </p:txBody>
      </p:sp>
      <p:sp>
        <p:nvSpPr>
          <p:cNvPr id="132" name="Google Shape;132;p22"/>
          <p:cNvSpPr txBox="1"/>
          <p:nvPr>
            <p:ph idx="1" type="body"/>
          </p:nvPr>
        </p:nvSpPr>
        <p:spPr>
          <a:xfrm>
            <a:off x="311700" y="782850"/>
            <a:ext cx="5821800" cy="3786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/>
          </a:bodyPr>
          <a:lstStyle/>
          <a:p>
            <a:pPr indent="-325755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-GB">
                <a:solidFill>
                  <a:schemeClr val="dk1"/>
                </a:solidFill>
              </a:rPr>
              <a:t>Technology induced rise of </a:t>
            </a:r>
            <a:r>
              <a:rPr lang="en-GB">
                <a:solidFill>
                  <a:schemeClr val="dk1"/>
                </a:solidFill>
              </a:rPr>
              <a:t>artisanal</a:t>
            </a:r>
            <a:r>
              <a:rPr lang="en-GB">
                <a:solidFill>
                  <a:schemeClr val="dk1"/>
                </a:solidFill>
              </a:rPr>
              <a:t> papermaking</a:t>
            </a:r>
            <a:endParaRPr>
              <a:solidFill>
                <a:schemeClr val="dk1"/>
              </a:solidFill>
            </a:endParaRPr>
          </a:p>
          <a:p>
            <a:pPr indent="-325755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-GB">
                <a:solidFill>
                  <a:schemeClr val="dk1"/>
                </a:solidFill>
              </a:rPr>
              <a:t>Destructive and creative process (1)</a:t>
            </a:r>
            <a:endParaRPr>
              <a:solidFill>
                <a:schemeClr val="dk1"/>
              </a:solidFill>
            </a:endParaRPr>
          </a:p>
          <a:p>
            <a:pPr indent="-325755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-GB">
                <a:solidFill>
                  <a:schemeClr val="dk1"/>
                </a:solidFill>
              </a:rPr>
              <a:t>Reconfiguration of material</a:t>
            </a:r>
            <a:endParaRPr>
              <a:solidFill>
                <a:schemeClr val="dk1"/>
              </a:solidFill>
            </a:endParaRPr>
          </a:p>
          <a:p>
            <a:pPr indent="-325755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-GB">
                <a:solidFill>
                  <a:schemeClr val="dk1"/>
                </a:solidFill>
              </a:rPr>
              <a:t>Lightweight and rigid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2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>
                <a:solidFill>
                  <a:schemeClr val="dk1"/>
                </a:solidFill>
              </a:rPr>
              <a:t>“The sheet of paper, with its mark of the maker, took on a presence, evoked a human connection, a life that went beyond its basic utilitarian, well-made integrity.” - Timothy Barrett (2)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33" name="Google Shape;133;p22"/>
          <p:cNvSpPr txBox="1"/>
          <p:nvPr/>
        </p:nvSpPr>
        <p:spPr>
          <a:xfrm>
            <a:off x="7033200" y="4312200"/>
            <a:ext cx="21108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Deborah Baldizar</a:t>
            </a:r>
            <a:endParaRPr/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Edge</a:t>
            </a:r>
            <a:endParaRPr/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2006</a:t>
            </a:r>
            <a:endParaRPr/>
          </a:p>
        </p:txBody>
      </p:sp>
      <p:sp>
        <p:nvSpPr>
          <p:cNvPr id="134" name="Google Shape;134;p22"/>
          <p:cNvSpPr txBox="1"/>
          <p:nvPr/>
        </p:nvSpPr>
        <p:spPr>
          <a:xfrm>
            <a:off x="0" y="4296900"/>
            <a:ext cx="57624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1100"/>
              <a:t>1. </a:t>
            </a:r>
            <a:r>
              <a:rPr i="1" lang="en-GB" sz="1100">
                <a:solidFill>
                  <a:schemeClr val="dk1"/>
                </a:solidFill>
              </a:rPr>
              <a:t>Amara G. Hark-Weber, “Four Questions- Peace paper Project” in Teaching Artist Journal, vol 11 2013 Issue 2. Page 114-123.</a:t>
            </a:r>
            <a:endParaRPr i="1" sz="1100">
              <a:solidFill>
                <a:schemeClr val="dk1"/>
              </a:solidFill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chemeClr val="dk1"/>
                </a:solidFill>
              </a:rPr>
              <a:t>2. Timothy Barrett, “Chapter 1: Traditional European Papermaking” in European Hand Papermaking, 42. Michigan: The Legacy Press, 2018</a:t>
            </a:r>
            <a:endParaRPr i="1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Google Shape;139;p23"/>
          <p:cNvPicPr preferRelativeResize="0"/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1061078" y="0"/>
            <a:ext cx="7021844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2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Twine</a:t>
            </a:r>
            <a:endParaRPr/>
          </a:p>
        </p:txBody>
      </p:sp>
      <p:sp>
        <p:nvSpPr>
          <p:cNvPr id="141" name="Google Shape;141;p23"/>
          <p:cNvSpPr txBox="1"/>
          <p:nvPr>
            <p:ph idx="1" type="body"/>
          </p:nvPr>
        </p:nvSpPr>
        <p:spPr>
          <a:xfrm>
            <a:off x="2497200" y="1205675"/>
            <a:ext cx="4149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-GB">
                <a:solidFill>
                  <a:schemeClr val="dk1"/>
                </a:solidFill>
              </a:rPr>
              <a:t>Happy accident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-GB">
                <a:solidFill>
                  <a:schemeClr val="dk1"/>
                </a:solidFill>
              </a:rPr>
              <a:t>Failed attempt to draw connection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-GB">
                <a:solidFill>
                  <a:schemeClr val="dk1"/>
                </a:solidFill>
              </a:rPr>
              <a:t>Revealing</a:t>
            </a:r>
            <a:r>
              <a:rPr lang="en-GB">
                <a:solidFill>
                  <a:schemeClr val="dk1"/>
                </a:solidFill>
              </a:rPr>
              <a:t> internal </a:t>
            </a:r>
            <a:r>
              <a:rPr lang="en-GB">
                <a:solidFill>
                  <a:schemeClr val="dk1"/>
                </a:solidFill>
              </a:rPr>
              <a:t>absence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-GB">
                <a:solidFill>
                  <a:schemeClr val="dk1"/>
                </a:solidFill>
              </a:rPr>
              <a:t>Denying access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42" name="Google Shape;142;p23"/>
          <p:cNvSpPr txBox="1"/>
          <p:nvPr/>
        </p:nvSpPr>
        <p:spPr>
          <a:xfrm>
            <a:off x="2974825" y="4096800"/>
            <a:ext cx="5108100" cy="10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John Schiff</a:t>
            </a:r>
            <a:endParaRPr/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Installation View of Exhibition ‘ First Papers of Surrealism’ Showing String Installation</a:t>
            </a:r>
            <a:endParaRPr/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1942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4"/>
          <p:cNvSpPr txBox="1"/>
          <p:nvPr>
            <p:ph type="title"/>
          </p:nvPr>
        </p:nvSpPr>
        <p:spPr>
          <a:xfrm>
            <a:off x="11065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Examplear-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Karen Stone</a:t>
            </a:r>
            <a:endParaRPr/>
          </a:p>
        </p:txBody>
      </p:sp>
      <p:sp>
        <p:nvSpPr>
          <p:cNvPr id="148" name="Google Shape;148;p24"/>
          <p:cNvSpPr txBox="1"/>
          <p:nvPr>
            <p:ph idx="1" type="body"/>
          </p:nvPr>
        </p:nvSpPr>
        <p:spPr>
          <a:xfrm>
            <a:off x="110650" y="1511850"/>
            <a:ext cx="2568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>
                <a:solidFill>
                  <a:schemeClr val="dk1"/>
                </a:solidFill>
              </a:rPr>
              <a:t>I’m beginning to fade you know”, the white rose confided, “and then one simply can’t help one’s petals getting a little untidy.</a:t>
            </a:r>
            <a:endParaRPr i="1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chemeClr val="dk1"/>
                </a:solidFill>
              </a:rPr>
              <a:t>2011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</a:rPr>
              <a:t>Cotton and linen fibre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>
                <a:solidFill>
                  <a:schemeClr val="dk1"/>
                </a:solidFill>
              </a:rPr>
              <a:t> 1.9 x 2.4 metres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149" name="Google Shape;149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59588" y="0"/>
            <a:ext cx="6484413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Google Shape;154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77662" y="-18287"/>
            <a:ext cx="7766333" cy="5180073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25"/>
          <p:cNvSpPr txBox="1"/>
          <p:nvPr>
            <p:ph type="title"/>
          </p:nvPr>
        </p:nvSpPr>
        <p:spPr>
          <a:xfrm>
            <a:off x="140575" y="1534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Exemplar</a:t>
            </a:r>
            <a:r>
              <a:rPr lang="en-GB"/>
              <a:t>- Ana Paula Estrada</a:t>
            </a:r>
            <a:endParaRPr/>
          </a:p>
        </p:txBody>
      </p:sp>
      <p:sp>
        <p:nvSpPr>
          <p:cNvPr id="156" name="Google Shape;156;p25"/>
          <p:cNvSpPr txBox="1"/>
          <p:nvPr>
            <p:ph idx="1" type="body"/>
          </p:nvPr>
        </p:nvSpPr>
        <p:spPr>
          <a:xfrm>
            <a:off x="140575" y="1152475"/>
            <a:ext cx="16170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>
                <a:solidFill>
                  <a:schemeClr val="dk1"/>
                </a:solidFill>
              </a:rPr>
              <a:t>I Cannot See You</a:t>
            </a:r>
            <a:endParaRPr i="1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</a:rPr>
              <a:t>2018, 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</a:rPr>
              <a:t>Book, Handmade Paper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>
                <a:solidFill>
                  <a:schemeClr val="dk1"/>
                </a:solidFill>
              </a:rPr>
              <a:t>21 cm x 15cm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Google Shape;161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97111" y="0"/>
            <a:ext cx="3146878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Experimentation</a:t>
            </a:r>
            <a:endParaRPr/>
          </a:p>
        </p:txBody>
      </p:sp>
      <p:sp>
        <p:nvSpPr>
          <p:cNvPr id="163" name="Google Shape;163;p2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-GB">
                <a:solidFill>
                  <a:schemeClr val="dk1"/>
                </a:solidFill>
              </a:rPr>
              <a:t>Wet paper cast over human limb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-GB">
                <a:solidFill>
                  <a:schemeClr val="dk1"/>
                </a:solidFill>
              </a:rPr>
              <a:t>Shaping and stability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-GB">
                <a:solidFill>
                  <a:schemeClr val="dk1"/>
                </a:solidFill>
              </a:rPr>
              <a:t>Drying time test- hair dryer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64" name="Google Shape;164;p26"/>
          <p:cNvSpPr txBox="1"/>
          <p:nvPr/>
        </p:nvSpPr>
        <p:spPr>
          <a:xfrm>
            <a:off x="2217100" y="4743300"/>
            <a:ext cx="378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/>
              <a:t>Artist’s hand test cast with handmade paper</a:t>
            </a:r>
            <a:endParaRPr i="1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" name="Google Shape;169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87050" y="0"/>
            <a:ext cx="425695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2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Experimentation</a:t>
            </a:r>
            <a:endParaRPr/>
          </a:p>
        </p:txBody>
      </p:sp>
      <p:sp>
        <p:nvSpPr>
          <p:cNvPr id="171" name="Google Shape;171;p27"/>
          <p:cNvSpPr txBox="1"/>
          <p:nvPr>
            <p:ph idx="1" type="body"/>
          </p:nvPr>
        </p:nvSpPr>
        <p:spPr>
          <a:xfrm>
            <a:off x="311700" y="1152475"/>
            <a:ext cx="45753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-GB">
                <a:solidFill>
                  <a:schemeClr val="dk1"/>
                </a:solidFill>
              </a:rPr>
              <a:t>Respiration test- breathing </a:t>
            </a:r>
            <a:r>
              <a:rPr lang="en-GB">
                <a:solidFill>
                  <a:schemeClr val="dk1"/>
                </a:solidFill>
              </a:rPr>
              <a:t>difficult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-GB">
                <a:solidFill>
                  <a:schemeClr val="dk1"/>
                </a:solidFill>
              </a:rPr>
              <a:t>Air holes required during casting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-GB">
                <a:solidFill>
                  <a:schemeClr val="dk1"/>
                </a:solidFill>
              </a:rPr>
              <a:t>Wet paper fragile- increase pressing for stability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72" name="Google Shape;172;p27"/>
          <p:cNvSpPr txBox="1"/>
          <p:nvPr/>
        </p:nvSpPr>
        <p:spPr>
          <a:xfrm>
            <a:off x="-862750" y="4743300"/>
            <a:ext cx="5749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/>
              <a:t>Artist’s face </a:t>
            </a:r>
            <a:r>
              <a:rPr i="1" lang="en-GB"/>
              <a:t>draped</a:t>
            </a:r>
            <a:r>
              <a:rPr i="1" lang="en-GB"/>
              <a:t> with wet paper sheet</a:t>
            </a:r>
            <a:endParaRPr i="1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Google Shape;177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26858" y="0"/>
            <a:ext cx="7717135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28"/>
          <p:cNvSpPr txBox="1"/>
          <p:nvPr>
            <p:ph type="title"/>
          </p:nvPr>
        </p:nvSpPr>
        <p:spPr>
          <a:xfrm>
            <a:off x="161975" y="4550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Experimentation</a:t>
            </a:r>
            <a:endParaRPr/>
          </a:p>
        </p:txBody>
      </p:sp>
      <p:sp>
        <p:nvSpPr>
          <p:cNvPr id="179" name="Google Shape;179;p28"/>
          <p:cNvSpPr txBox="1"/>
          <p:nvPr>
            <p:ph idx="1" type="body"/>
          </p:nvPr>
        </p:nvSpPr>
        <p:spPr>
          <a:xfrm>
            <a:off x="161975" y="1142475"/>
            <a:ext cx="36723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-GB">
                <a:solidFill>
                  <a:schemeClr val="dk1"/>
                </a:solidFill>
              </a:rPr>
              <a:t>Scale model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-GB">
                <a:solidFill>
                  <a:schemeClr val="dk1"/>
                </a:solidFill>
              </a:rPr>
              <a:t>Figure less distinctive than expected- good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-GB">
                <a:solidFill>
                  <a:schemeClr val="dk1"/>
                </a:solidFill>
              </a:rPr>
              <a:t>Tears in paper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-GB">
                <a:solidFill>
                  <a:schemeClr val="dk1"/>
                </a:solidFill>
              </a:rPr>
              <a:t>Sewing experimentation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80" name="Google Shape;180;p28"/>
          <p:cNvSpPr txBox="1"/>
          <p:nvPr/>
        </p:nvSpPr>
        <p:spPr>
          <a:xfrm>
            <a:off x="3394200" y="4743300"/>
            <a:ext cx="5749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/>
              <a:t>Scale model of full figure cast in paper with sewn tear</a:t>
            </a:r>
            <a:endParaRPr i="1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Google Shape;185;p29"/>
          <p:cNvPicPr preferRelativeResize="0"/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1011537" y="0"/>
            <a:ext cx="7120926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2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Reflection</a:t>
            </a:r>
            <a:endParaRPr/>
          </a:p>
        </p:txBody>
      </p:sp>
      <p:sp>
        <p:nvSpPr>
          <p:cNvPr id="187" name="Google Shape;187;p29"/>
          <p:cNvSpPr txBox="1"/>
          <p:nvPr>
            <p:ph idx="1" type="body"/>
          </p:nvPr>
        </p:nvSpPr>
        <p:spPr>
          <a:xfrm>
            <a:off x="704400" y="1322175"/>
            <a:ext cx="77352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-GB">
                <a:solidFill>
                  <a:schemeClr val="dk1"/>
                </a:solidFill>
              </a:rPr>
              <a:t>Found a wealth of theorists and artists working with these themes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-GB">
                <a:solidFill>
                  <a:schemeClr val="dk1"/>
                </a:solidFill>
              </a:rPr>
              <a:t>Looking forward to expanding my material experimentation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-GB">
                <a:solidFill>
                  <a:schemeClr val="dk1"/>
                </a:solidFill>
              </a:rPr>
              <a:t>Continuing my research into the discourse around: memory, the body, disconnection and the infra mince</a:t>
            </a:r>
            <a:endParaRPr>
              <a:solidFill>
                <a:schemeClr val="dk1"/>
              </a:solidFill>
            </a:endParaRPr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88" name="Google Shape;188;p29"/>
          <p:cNvSpPr txBox="1"/>
          <p:nvPr/>
        </p:nvSpPr>
        <p:spPr>
          <a:xfrm>
            <a:off x="3394200" y="4312200"/>
            <a:ext cx="57498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Woman sleeping under bed sheets</a:t>
            </a:r>
            <a:endParaRPr/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Randy Duchaine</a:t>
            </a:r>
            <a:endParaRPr/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2016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3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Timeline</a:t>
            </a:r>
            <a:endParaRPr/>
          </a:p>
        </p:txBody>
      </p:sp>
      <p:graphicFrame>
        <p:nvGraphicFramePr>
          <p:cNvPr id="194" name="Google Shape;194;p30"/>
          <p:cNvGraphicFramePr/>
          <p:nvPr/>
        </p:nvGraphicFramePr>
        <p:xfrm>
          <a:off x="705850" y="112011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{C8D37E78-9A60-456D-BE55-8049B25C4F57}</a:tableStyleId>
              </a:tblPr>
              <a:tblGrid>
                <a:gridCol w="3866150"/>
                <a:gridCol w="3866150"/>
              </a:tblGrid>
              <a:tr h="184475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-GB">
                          <a:solidFill>
                            <a:schemeClr val="dk1"/>
                          </a:solidFill>
                        </a:rPr>
                        <a:t>Pre- Trimester</a:t>
                      </a:r>
                      <a:endParaRPr b="1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</a:rPr>
                        <a:t>Source bedsheets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</a:rPr>
                        <a:t>Buy additional buckets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</a:rPr>
                        <a:t>Research and design mould and deckle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</a:rPr>
                        <a:t>Pulp prepared fabric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</a:rPr>
                        <a:t>Start running bedsheets</a:t>
                      </a:r>
                      <a:endParaRPr sz="17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-GB"/>
                        <a:t>Week 2 July 26-30</a:t>
                      </a:r>
                      <a:endParaRPr b="1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/>
                        <a:t>Test on mid-sized screen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/>
                        <a:t>Twine test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/>
                        <a:t>Build mould and deckle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/>
                        <a:t>Source additional bedsheets (if required)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/>
                        <a:t>Continue cutting fabric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/>
                        <a:t>Pulp prepared fabric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Reflection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184475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-GB">
                          <a:solidFill>
                            <a:schemeClr val="dk1"/>
                          </a:solidFill>
                        </a:rPr>
                        <a:t>Week 1 July 19-23</a:t>
                      </a:r>
                      <a:endParaRPr b="1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</a:rPr>
                        <a:t>Purchase mould and deckle materials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</a:rPr>
                        <a:t>Acquire screen for mid-sized scale tests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</a:rPr>
                        <a:t>Contact and organise model and assistance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</a:rPr>
                        <a:t>Continue cutting fabric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</a:rPr>
                        <a:t>Reflection</a:t>
                      </a:r>
                      <a:endParaRPr sz="17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-GB"/>
                        <a:t>Week 3 August 2-6</a:t>
                      </a:r>
                      <a:endParaRPr b="1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/>
                        <a:t>Full sized paper test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/>
                        <a:t>Live model test (with assistants)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/>
                        <a:t>Source bedsheets (if required)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/>
                        <a:t>Cut fabric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/>
                        <a:t>Pulp fabric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Reflection</a:t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9" name="Google Shape;199;p31"/>
          <p:cNvGraphicFramePr/>
          <p:nvPr/>
        </p:nvGraphicFramePr>
        <p:xfrm>
          <a:off x="705850" y="46866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{C8D37E78-9A60-456D-BE55-8049B25C4F57}</a:tableStyleId>
              </a:tblPr>
              <a:tblGrid>
                <a:gridCol w="3866150"/>
                <a:gridCol w="3866150"/>
              </a:tblGrid>
              <a:tr h="184475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/>
                        <a:t>Mid-Trimester Break Augusts 9-13</a:t>
                      </a:r>
                      <a:endParaRPr b="1"/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Twine test</a:t>
                      </a:r>
                      <a:endParaRPr/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Source bedsheets (if required)</a:t>
                      </a:r>
                      <a:endParaRPr/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Cut fabric</a:t>
                      </a:r>
                      <a:endParaRPr/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Pulp fabric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/>
                        <a:t>Week 5 August 23-27</a:t>
                      </a:r>
                      <a:endParaRPr b="1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Source bedsheets (if required)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Cut fabric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Pulp fabric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Form full sized paper sheets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Live model soldering session (with assistants)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Assess session outcome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Sew twine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Reflect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184475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/>
                        <a:t>Week 4 August 16-20</a:t>
                      </a:r>
                      <a:endParaRPr b="1"/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Form full sized paper sheets</a:t>
                      </a:r>
                      <a:endParaRPr/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Live model molding session (with assistants)</a:t>
                      </a:r>
                      <a:endParaRPr/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Assess session outcome</a:t>
                      </a:r>
                      <a:endParaRPr/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Sew twine</a:t>
                      </a:r>
                      <a:endParaRPr/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Refection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/>
                        <a:t>Week 6 August 30- September 3</a:t>
                      </a:r>
                      <a:endParaRPr b="1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Source bedsheets (if required)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Cut fabric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Pulp fabric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Form full sized paper sheets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Live model soldering session (with assistants)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Assess session outcome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Sew twine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Begin install plan</a:t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/>
          <p:nvPr>
            <p:ph type="title"/>
          </p:nvPr>
        </p:nvSpPr>
        <p:spPr>
          <a:xfrm>
            <a:off x="311700" y="2668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The Artist</a:t>
            </a:r>
            <a:endParaRPr/>
          </a:p>
        </p:txBody>
      </p:sp>
      <p:pic>
        <p:nvPicPr>
          <p:cNvPr id="62" name="Google Shape;62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4775" y="1267825"/>
            <a:ext cx="2584074" cy="2607852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18275" y="866125"/>
            <a:ext cx="2107449" cy="3411249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175150" y="852825"/>
            <a:ext cx="2273612" cy="3411251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4"/>
          <p:cNvSpPr txBox="1"/>
          <p:nvPr/>
        </p:nvSpPr>
        <p:spPr>
          <a:xfrm>
            <a:off x="384775" y="3922625"/>
            <a:ext cx="2466600" cy="10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</a:rPr>
              <a:t>Robert Mapplethorpe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/>
              <a:t>Louise Bourgeois</a:t>
            </a:r>
            <a:r>
              <a:rPr lang="en-GB"/>
              <a:t>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1982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" name="Google Shape;66;p14"/>
          <p:cNvSpPr txBox="1"/>
          <p:nvPr/>
        </p:nvSpPr>
        <p:spPr>
          <a:xfrm>
            <a:off x="3518275" y="4277375"/>
            <a:ext cx="4536900" cy="10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Janine Antoni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/>
              <a:t>Inhabit</a:t>
            </a:r>
            <a:endParaRPr i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2009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" name="Google Shape;67;p14"/>
          <p:cNvSpPr txBox="1"/>
          <p:nvPr/>
        </p:nvSpPr>
        <p:spPr>
          <a:xfrm>
            <a:off x="6175150" y="4264075"/>
            <a:ext cx="45369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Kitten Xaos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/>
              <a:t>Artists in Interview- R.R Johnson</a:t>
            </a:r>
            <a:endParaRPr i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2020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4" name="Google Shape;204;p32"/>
          <p:cNvGraphicFramePr/>
          <p:nvPr/>
        </p:nvGraphicFramePr>
        <p:xfrm>
          <a:off x="952500" y="18402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{C8D37E78-9A60-456D-BE55-8049B25C4F57}</a:tableStyleId>
              </a:tblPr>
              <a:tblGrid>
                <a:gridCol w="3619500"/>
                <a:gridCol w="3619500"/>
              </a:tblGrid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-GB"/>
                        <a:t>Week 7 September 6-10</a:t>
                      </a:r>
                      <a:endParaRPr b="1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/>
                        <a:t>Fine tune sculptures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/>
                        <a:t>Prepare works for install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/>
                        <a:t>Acquire light sources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/>
                        <a:t>Test install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Photograph sculptures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/>
                        <a:t>Week 8 Onwards</a:t>
                      </a:r>
                      <a:endParaRPr b="1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T</a:t>
                      </a:r>
                      <a:r>
                        <a:rPr lang="en-GB"/>
                        <a:t>ime for all the stuff I mess up</a:t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3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Bibliography</a:t>
            </a:r>
            <a:endParaRPr/>
          </a:p>
        </p:txBody>
      </p:sp>
      <p:sp>
        <p:nvSpPr>
          <p:cNvPr id="210" name="Google Shape;210;p33"/>
          <p:cNvSpPr txBox="1"/>
          <p:nvPr>
            <p:ph idx="1" type="body"/>
          </p:nvPr>
        </p:nvSpPr>
        <p:spPr>
          <a:xfrm>
            <a:off x="311700" y="1152475"/>
            <a:ext cx="8520600" cy="37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3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Bibliography Continued</a:t>
            </a:r>
            <a:endParaRPr/>
          </a:p>
        </p:txBody>
      </p:sp>
      <p:sp>
        <p:nvSpPr>
          <p:cNvPr id="216" name="Google Shape;216;p34"/>
          <p:cNvSpPr txBox="1"/>
          <p:nvPr>
            <p:ph idx="1" type="body"/>
          </p:nvPr>
        </p:nvSpPr>
        <p:spPr>
          <a:xfrm>
            <a:off x="311700" y="1152475"/>
            <a:ext cx="8520600" cy="370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100">
                <a:solidFill>
                  <a:schemeClr val="dk1"/>
                </a:solidFill>
              </a:rPr>
              <a:t>Antoni, Janine. </a:t>
            </a:r>
            <a:r>
              <a:rPr i="1" lang="en-GB" sz="1100">
                <a:solidFill>
                  <a:schemeClr val="dk1"/>
                </a:solidFill>
              </a:rPr>
              <a:t>Janine Antoni: Immaculate Conception Inc.</a:t>
            </a:r>
            <a:r>
              <a:rPr lang="en-GB" sz="1100">
                <a:solidFill>
                  <a:schemeClr val="dk1"/>
                </a:solidFill>
              </a:rPr>
              <a:t> Accessed June 6, 2021. http://www.janineantoni.net/.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100">
                <a:solidFill>
                  <a:schemeClr val="dk1"/>
                </a:solidFill>
              </a:rPr>
              <a:t>Art History 101. “Kiki Smith Untitled.”</a:t>
            </a:r>
            <a:r>
              <a:rPr i="1" lang="en-GB" sz="1100">
                <a:solidFill>
                  <a:schemeClr val="dk1"/>
                </a:solidFill>
              </a:rPr>
              <a:t> Youtube.</a:t>
            </a:r>
            <a:r>
              <a:rPr lang="en-GB" sz="1100">
                <a:solidFill>
                  <a:schemeClr val="dk1"/>
                </a:solidFill>
              </a:rPr>
              <a:t> Published April 13, 2021. Video, 5:14. https://www.youtube.com/watch?v=qtJ5vF90inw.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100">
                <a:solidFill>
                  <a:schemeClr val="dk1"/>
                </a:solidFill>
              </a:rPr>
              <a:t>Artsy. “Patricia Piccinini: Kindred.” </a:t>
            </a:r>
            <a:r>
              <a:rPr i="1" lang="en-GB" sz="1100">
                <a:solidFill>
                  <a:schemeClr val="dk1"/>
                </a:solidFill>
              </a:rPr>
              <a:t>Artsy</a:t>
            </a:r>
            <a:r>
              <a:rPr lang="en-GB" sz="1100">
                <a:solidFill>
                  <a:schemeClr val="dk1"/>
                </a:solidFill>
              </a:rPr>
              <a:t>. Accessed June 6, 2021. https://www.artsy.net/artwork/patricia-piccinini-kindred-1.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100">
                <a:solidFill>
                  <a:schemeClr val="dk1"/>
                </a:solidFill>
              </a:rPr>
              <a:t>Baldizar, Deborah. </a:t>
            </a:r>
            <a:r>
              <a:rPr i="1" lang="en-GB" sz="1100">
                <a:solidFill>
                  <a:schemeClr val="dk1"/>
                </a:solidFill>
              </a:rPr>
              <a:t>DeborahBaldizar.com</a:t>
            </a:r>
            <a:r>
              <a:rPr lang="en-GB" sz="1100">
                <a:solidFill>
                  <a:schemeClr val="dk1"/>
                </a:solidFill>
              </a:rPr>
              <a:t>. Accessed June 6, 2021. http://www.deborahbaldizar.com/.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100">
                <a:solidFill>
                  <a:schemeClr val="dk1"/>
                </a:solidFill>
              </a:rPr>
              <a:t>Barrett, Timothy. </a:t>
            </a:r>
            <a:r>
              <a:rPr i="1" lang="en-GB" sz="1100">
                <a:solidFill>
                  <a:schemeClr val="dk1"/>
                </a:solidFill>
              </a:rPr>
              <a:t>European Hand Papermaking</a:t>
            </a:r>
            <a:r>
              <a:rPr lang="en-GB" sz="1100">
                <a:solidFill>
                  <a:schemeClr val="dk1"/>
                </a:solidFill>
              </a:rPr>
              <a:t>. Michigan : The Legacy Press. 2018.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100">
                <a:solidFill>
                  <a:schemeClr val="dk1"/>
                </a:solidFill>
              </a:rPr>
              <a:t>Butler, Judith. </a:t>
            </a:r>
            <a:r>
              <a:rPr i="1" lang="en-GB" sz="1100">
                <a:solidFill>
                  <a:schemeClr val="dk1"/>
                </a:solidFill>
              </a:rPr>
              <a:t>Gender Trouble : Tenth Anniversary Edition</a:t>
            </a:r>
            <a:r>
              <a:rPr lang="en-GB" sz="1100">
                <a:solidFill>
                  <a:schemeClr val="dk1"/>
                </a:solidFill>
              </a:rPr>
              <a:t>. London: Routledge, 2002.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100">
                <a:solidFill>
                  <a:schemeClr val="dk1"/>
                </a:solidFill>
              </a:rPr>
              <a:t>Cochran, Jessica and Melissa Potter. “Papermaking and Social Action.” </a:t>
            </a:r>
            <a:r>
              <a:rPr i="1" lang="en-GB" sz="1100">
                <a:solidFill>
                  <a:schemeClr val="dk1"/>
                </a:solidFill>
              </a:rPr>
              <a:t>Art in Print</a:t>
            </a:r>
            <a:r>
              <a:rPr lang="en-GB" sz="1100">
                <a:solidFill>
                  <a:schemeClr val="dk1"/>
                </a:solidFill>
              </a:rPr>
              <a:t> 3. no. 6 (March-April 2014) 25.</a:t>
            </a:r>
            <a:endParaRPr sz="1100">
              <a:solidFill>
                <a:schemeClr val="dk1"/>
              </a:solidFill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100">
                <a:solidFill>
                  <a:schemeClr val="dk1"/>
                </a:solidFill>
              </a:rPr>
              <a:t>http://libraryproxy.griffith.edu.au/login?url=https://www.jstor.org/stable/43045619.</a:t>
            </a:r>
            <a:endParaRPr sz="1100">
              <a:solidFill>
                <a:schemeClr val="dk1"/>
              </a:solidFill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chemeClr val="dk1"/>
                </a:solidFill>
              </a:rPr>
              <a:t>Cogdill, Michael. “Mediums and Substrates.” </a:t>
            </a:r>
            <a:r>
              <a:rPr i="1" lang="en-GB" sz="1100">
                <a:solidFill>
                  <a:schemeClr val="dk1"/>
                </a:solidFill>
              </a:rPr>
              <a:t>Cogdill Concepts</a:t>
            </a:r>
            <a:r>
              <a:rPr lang="en-GB" sz="1100">
                <a:solidFill>
                  <a:schemeClr val="dk1"/>
                </a:solidFill>
              </a:rPr>
              <a:t>. December 8, 2018. </a:t>
            </a:r>
            <a:endParaRPr sz="1100">
              <a:solidFill>
                <a:schemeClr val="dk1"/>
              </a:solidFill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100">
                <a:solidFill>
                  <a:schemeClr val="dk1"/>
                </a:solidFill>
              </a:rPr>
              <a:t>https://mcogdill.home.blog/2018/12/08/mediums-and-substrates/.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3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Bibliography Continued</a:t>
            </a:r>
            <a:endParaRPr/>
          </a:p>
        </p:txBody>
      </p:sp>
      <p:sp>
        <p:nvSpPr>
          <p:cNvPr id="222" name="Google Shape;222;p35"/>
          <p:cNvSpPr txBox="1"/>
          <p:nvPr>
            <p:ph idx="1" type="body"/>
          </p:nvPr>
        </p:nvSpPr>
        <p:spPr>
          <a:xfrm>
            <a:off x="311700" y="1152475"/>
            <a:ext cx="8520600" cy="359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935"/>
              <a:buNone/>
            </a:pPr>
            <a:r>
              <a:rPr lang="en-GB" sz="1135">
                <a:solidFill>
                  <a:schemeClr val="dk1"/>
                </a:solidFill>
              </a:rPr>
              <a:t>Cohen, Alina. “Tracey Emin’s ‘My Bed’ Ignored Society’s Expectations of Women.” </a:t>
            </a:r>
            <a:r>
              <a:rPr i="1" lang="en-GB" sz="1135">
                <a:solidFill>
                  <a:schemeClr val="dk1"/>
                </a:solidFill>
              </a:rPr>
              <a:t>Artsy</a:t>
            </a:r>
            <a:r>
              <a:rPr lang="en-GB" sz="1135">
                <a:solidFill>
                  <a:schemeClr val="dk1"/>
                </a:solidFill>
              </a:rPr>
              <a:t>. July 30, 2018. </a:t>
            </a:r>
            <a:endParaRPr sz="1135">
              <a:solidFill>
                <a:schemeClr val="dk1"/>
              </a:solidFill>
            </a:endParaRPr>
          </a:p>
          <a:p>
            <a:pPr indent="45720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935"/>
              <a:buNone/>
            </a:pPr>
            <a:r>
              <a:rPr lang="en-GB" sz="1135">
                <a:solidFill>
                  <a:schemeClr val="dk1"/>
                </a:solidFill>
              </a:rPr>
              <a:t>https://www.artsy.net/article/artsy-editorial-tracey-emins-my-bed-ignored-societys-expectations-women.</a:t>
            </a:r>
            <a:endParaRPr sz="1135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935"/>
              <a:buNone/>
            </a:pPr>
            <a:r>
              <a:t/>
            </a:r>
            <a:endParaRPr sz="1135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935"/>
              <a:buNone/>
            </a:pPr>
            <a:r>
              <a:rPr lang="en-GB" sz="1135">
                <a:solidFill>
                  <a:schemeClr val="dk1"/>
                </a:solidFill>
              </a:rPr>
              <a:t>Colab Tv. “Kiki Smith Making Paper Bodies Sculpture.” </a:t>
            </a:r>
            <a:r>
              <a:rPr i="1" lang="en-GB" sz="1135">
                <a:solidFill>
                  <a:schemeClr val="dk1"/>
                </a:solidFill>
              </a:rPr>
              <a:t>Youtube.</a:t>
            </a:r>
            <a:r>
              <a:rPr lang="en-GB" sz="1135">
                <a:solidFill>
                  <a:schemeClr val="dk1"/>
                </a:solidFill>
              </a:rPr>
              <a:t> Published May 15, 2015. Video, 5:02.</a:t>
            </a:r>
            <a:endParaRPr sz="1135">
              <a:solidFill>
                <a:schemeClr val="dk1"/>
              </a:solidFill>
            </a:endParaRPr>
          </a:p>
          <a:p>
            <a:pPr indent="45720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935"/>
              <a:buNone/>
            </a:pPr>
            <a:r>
              <a:rPr lang="en-GB" sz="1135">
                <a:solidFill>
                  <a:schemeClr val="dk1"/>
                </a:solidFill>
              </a:rPr>
              <a:t>https://www.youtube.com/watch?v=YgQDTvLadmA</a:t>
            </a:r>
            <a:endParaRPr sz="1135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935"/>
              <a:buNone/>
            </a:pPr>
            <a:r>
              <a:t/>
            </a:r>
            <a:endParaRPr sz="1135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935"/>
              <a:buNone/>
            </a:pPr>
            <a:r>
              <a:rPr lang="en-GB" sz="1135">
                <a:solidFill>
                  <a:schemeClr val="dk1"/>
                </a:solidFill>
              </a:rPr>
              <a:t>Duchaine, Randy. “woman sleeping under bed sheets.” </a:t>
            </a:r>
            <a:r>
              <a:rPr i="1" lang="en-GB" sz="1135">
                <a:solidFill>
                  <a:schemeClr val="dk1"/>
                </a:solidFill>
              </a:rPr>
              <a:t>Alamy</a:t>
            </a:r>
            <a:r>
              <a:rPr lang="en-GB" sz="1135">
                <a:solidFill>
                  <a:schemeClr val="dk1"/>
                </a:solidFill>
              </a:rPr>
              <a:t>. June 15, 2016. </a:t>
            </a:r>
            <a:endParaRPr sz="1135">
              <a:solidFill>
                <a:schemeClr val="dk1"/>
              </a:solidFill>
            </a:endParaRPr>
          </a:p>
          <a:p>
            <a:pPr indent="45720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935"/>
              <a:buNone/>
            </a:pPr>
            <a:r>
              <a:rPr lang="en-GB" sz="1135">
                <a:solidFill>
                  <a:schemeClr val="dk1"/>
                </a:solidFill>
              </a:rPr>
              <a:t>https://www.alamy.com/stock-photo-woman-sleeping-under-bed-sheets-112412321.html.</a:t>
            </a:r>
            <a:endParaRPr sz="1135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935"/>
              <a:buNone/>
            </a:pPr>
            <a:r>
              <a:t/>
            </a:r>
            <a:endParaRPr sz="1135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935"/>
              <a:buNone/>
            </a:pPr>
            <a:r>
              <a:rPr lang="en-GB" sz="1135">
                <a:solidFill>
                  <a:schemeClr val="dk1"/>
                </a:solidFill>
              </a:rPr>
              <a:t>Estrada, Ana Paula. </a:t>
            </a:r>
            <a:r>
              <a:rPr i="1" lang="en-GB" sz="1135">
                <a:solidFill>
                  <a:schemeClr val="dk1"/>
                </a:solidFill>
              </a:rPr>
              <a:t>Anapaulestrada.com</a:t>
            </a:r>
            <a:r>
              <a:rPr lang="en-GB" sz="1135">
                <a:solidFill>
                  <a:schemeClr val="dk1"/>
                </a:solidFill>
              </a:rPr>
              <a:t>. Accessed June 6, 2021. https://anapaulaestrada.com</a:t>
            </a:r>
            <a:endParaRPr sz="1135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935"/>
              <a:buNone/>
            </a:pPr>
            <a:r>
              <a:t/>
            </a:r>
            <a:endParaRPr sz="1135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935"/>
              <a:buNone/>
            </a:pPr>
            <a:r>
              <a:rPr lang="en-GB" sz="1135">
                <a:solidFill>
                  <a:schemeClr val="dk1"/>
                </a:solidFill>
              </a:rPr>
              <a:t>Estrada, Ana Paula. Email correspondence with the author. May 15, 2021.</a:t>
            </a:r>
            <a:endParaRPr sz="1135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935"/>
              <a:buNone/>
            </a:pPr>
            <a:r>
              <a:t/>
            </a:r>
            <a:endParaRPr sz="1135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935"/>
              <a:buNone/>
            </a:pPr>
            <a:r>
              <a:rPr lang="en-GB" sz="1135">
                <a:solidFill>
                  <a:schemeClr val="dk1"/>
                </a:solidFill>
              </a:rPr>
              <a:t>Gehman, Geoff. “Michener show gets creative with paper.” </a:t>
            </a:r>
            <a:r>
              <a:rPr i="1" lang="en-GB" sz="1135">
                <a:solidFill>
                  <a:schemeClr val="dk1"/>
                </a:solidFill>
              </a:rPr>
              <a:t>The Morning Call</a:t>
            </a:r>
            <a:r>
              <a:rPr lang="en-GB" sz="1135">
                <a:solidFill>
                  <a:schemeClr val="dk1"/>
                </a:solidFill>
              </a:rPr>
              <a:t>. April 12, 2009. </a:t>
            </a:r>
            <a:endParaRPr sz="1135">
              <a:solidFill>
                <a:schemeClr val="dk1"/>
              </a:solidFill>
            </a:endParaRPr>
          </a:p>
          <a:p>
            <a:pPr indent="45720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935"/>
              <a:buNone/>
            </a:pPr>
            <a:r>
              <a:rPr lang="en-GB" sz="1135">
                <a:solidFill>
                  <a:schemeClr val="dk1"/>
                </a:solidFill>
              </a:rPr>
              <a:t>https://www.mcall.com/news/mc-xpm-2009-04-12-4350401-story.html.</a:t>
            </a:r>
            <a:endParaRPr sz="1135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935"/>
              <a:buNone/>
            </a:pPr>
            <a:r>
              <a:t/>
            </a:r>
            <a:endParaRPr sz="1135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935"/>
              <a:buNone/>
            </a:pPr>
            <a:r>
              <a:rPr lang="en-GB" sz="1135">
                <a:solidFill>
                  <a:schemeClr val="dk1"/>
                </a:solidFill>
              </a:rPr>
              <a:t>Gibbons, Joan. “Traces: Memory and Indexicality.”</a:t>
            </a:r>
            <a:r>
              <a:rPr i="1" lang="en-GB" sz="1135">
                <a:solidFill>
                  <a:schemeClr val="dk1"/>
                </a:solidFill>
              </a:rPr>
              <a:t> Contemporary Art and Memory: Images of Recollection and Remembrance</a:t>
            </a:r>
            <a:r>
              <a:rPr lang="en-GB" sz="1135">
                <a:solidFill>
                  <a:schemeClr val="dk1"/>
                </a:solidFill>
              </a:rPr>
              <a:t>.</a:t>
            </a:r>
            <a:endParaRPr sz="1135">
              <a:solidFill>
                <a:schemeClr val="dk1"/>
              </a:solidFill>
            </a:endParaRPr>
          </a:p>
          <a:p>
            <a:pPr indent="45720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935"/>
              <a:buNone/>
            </a:pPr>
            <a:r>
              <a:rPr lang="en-GB" sz="1135">
                <a:solidFill>
                  <a:schemeClr val="dk1"/>
                </a:solidFill>
              </a:rPr>
              <a:t>London : I.B. Tauris, 2007.</a:t>
            </a:r>
            <a:endParaRPr sz="1135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935"/>
              <a:buNone/>
            </a:pPr>
            <a:r>
              <a:t/>
            </a:r>
            <a:endParaRPr sz="1135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100">
                <a:solidFill>
                  <a:schemeClr val="dk1"/>
                </a:solidFill>
              </a:rPr>
              <a:t>Goldsmith, Kenneth. </a:t>
            </a:r>
            <a:r>
              <a:rPr i="1" lang="en-GB" sz="1100">
                <a:solidFill>
                  <a:schemeClr val="dk1"/>
                </a:solidFill>
              </a:rPr>
              <a:t>1000 Infrathins</a:t>
            </a:r>
            <a:r>
              <a:rPr lang="en-GB" sz="1100">
                <a:solidFill>
                  <a:schemeClr val="dk1"/>
                </a:solidFill>
              </a:rPr>
              <a:t>. Philadelphia : The Centre for Programs in Contemporary Writing, 2018.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935"/>
              <a:buNone/>
            </a:pPr>
            <a:r>
              <a:t/>
            </a:r>
            <a:endParaRPr sz="153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3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Bibliography</a:t>
            </a:r>
            <a:r>
              <a:rPr lang="en-GB"/>
              <a:t> Continued</a:t>
            </a:r>
            <a:endParaRPr/>
          </a:p>
        </p:txBody>
      </p:sp>
      <p:sp>
        <p:nvSpPr>
          <p:cNvPr id="228" name="Google Shape;228;p36"/>
          <p:cNvSpPr txBox="1"/>
          <p:nvPr>
            <p:ph idx="1" type="body"/>
          </p:nvPr>
        </p:nvSpPr>
        <p:spPr>
          <a:xfrm>
            <a:off x="311700" y="1077625"/>
            <a:ext cx="8520600" cy="3766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100">
                <a:solidFill>
                  <a:schemeClr val="dk1"/>
                </a:solidFill>
              </a:rPr>
              <a:t>Grosz, Elizabeth. </a:t>
            </a:r>
            <a:r>
              <a:rPr i="1" lang="en-GB" sz="1100">
                <a:solidFill>
                  <a:schemeClr val="dk1"/>
                </a:solidFill>
              </a:rPr>
              <a:t>Volatile Bodies</a:t>
            </a:r>
            <a:r>
              <a:rPr lang="en-GB" sz="1100">
                <a:solidFill>
                  <a:schemeClr val="dk1"/>
                </a:solidFill>
              </a:rPr>
              <a:t>. Sydney: Taylor &amp; Francis Group, 1994.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100">
                <a:solidFill>
                  <a:schemeClr val="dk1"/>
                </a:solidFill>
              </a:rPr>
              <a:t>Hark-Weber, Amara G.“Four Questions- Peace paper Project.” </a:t>
            </a:r>
            <a:r>
              <a:rPr i="1" lang="en-GB" sz="1100">
                <a:solidFill>
                  <a:schemeClr val="dk1"/>
                </a:solidFill>
              </a:rPr>
              <a:t>Teaching Artist Journal. </a:t>
            </a:r>
            <a:r>
              <a:rPr lang="en-GB" sz="1100">
                <a:solidFill>
                  <a:schemeClr val="dk1"/>
                </a:solidFill>
              </a:rPr>
              <a:t>11, issue 2 (March 2013): 114-123.</a:t>
            </a:r>
            <a:endParaRPr sz="1100">
              <a:solidFill>
                <a:schemeClr val="dk1"/>
              </a:solidFill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100">
                <a:solidFill>
                  <a:schemeClr val="dk1"/>
                </a:solidFill>
              </a:rPr>
              <a:t>https://doi-org.libraryproxy.griffith.edu.au/10.1080/15411796.2013.761065.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chemeClr val="dk1"/>
                </a:solidFill>
              </a:rPr>
              <a:t>Hopkins, David. “Duchamp, Childhood, Work and Play: The Vernissage for First Papers of Surrealism, New York, 1942” </a:t>
            </a:r>
            <a:r>
              <a:rPr i="1" lang="en-GB" sz="1100">
                <a:solidFill>
                  <a:schemeClr val="dk1"/>
                </a:solidFill>
              </a:rPr>
              <a:t>Tate Papers</a:t>
            </a:r>
            <a:r>
              <a:rPr lang="en-GB" sz="1100">
                <a:solidFill>
                  <a:schemeClr val="dk1"/>
                </a:solidFill>
              </a:rPr>
              <a:t>. </a:t>
            </a:r>
            <a:endParaRPr sz="1100">
              <a:solidFill>
                <a:schemeClr val="dk1"/>
              </a:solidFill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100">
                <a:solidFill>
                  <a:schemeClr val="dk1"/>
                </a:solidFill>
              </a:rPr>
              <a:t>no. 22 (Autumn 2014). https://www.tate.org.uk/research/publications/tate-papers/22/duchamp-childhood-wor</a:t>
            </a:r>
            <a:endParaRPr sz="1100">
              <a:solidFill>
                <a:schemeClr val="dk1"/>
              </a:solidFill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100">
                <a:solidFill>
                  <a:schemeClr val="dk1"/>
                </a:solidFill>
              </a:rPr>
              <a:t>k-and-play-the-vernissage-for-first-papers-of-surrealism-new-york-1942.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100">
                <a:solidFill>
                  <a:schemeClr val="dk1"/>
                </a:solidFill>
              </a:rPr>
              <a:t>Modern Edition. “By a thread: String as contemporary art medium” </a:t>
            </a:r>
            <a:r>
              <a:rPr i="1" lang="en-GB" sz="1100">
                <a:solidFill>
                  <a:schemeClr val="dk1"/>
                </a:solidFill>
              </a:rPr>
              <a:t>Modern Edition.com</a:t>
            </a:r>
            <a:r>
              <a:rPr lang="en-GB" sz="1100">
                <a:solidFill>
                  <a:schemeClr val="dk1"/>
                </a:solidFill>
              </a:rPr>
              <a:t>. Accessed June 6, 2021. </a:t>
            </a:r>
            <a:endParaRPr sz="1100">
              <a:solidFill>
                <a:schemeClr val="dk1"/>
              </a:solidFill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100">
                <a:solidFill>
                  <a:schemeClr val="dk1"/>
                </a:solidFill>
              </a:rPr>
              <a:t>http://www.modernedition.com/art-articles/string/string-art-history.html.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100">
                <a:solidFill>
                  <a:schemeClr val="dk1"/>
                </a:solidFill>
              </a:rPr>
              <a:t>Museum of Modern Art. “Investigating Identity: The Body in Art.” </a:t>
            </a:r>
            <a:r>
              <a:rPr i="1" lang="en-GB" sz="1100">
                <a:solidFill>
                  <a:schemeClr val="dk1"/>
                </a:solidFill>
              </a:rPr>
              <a:t>MoMA Learning</a:t>
            </a:r>
            <a:r>
              <a:rPr lang="en-GB" sz="1100">
                <a:solidFill>
                  <a:schemeClr val="dk1"/>
                </a:solidFill>
              </a:rPr>
              <a:t>. Accessed June 6, 2021. </a:t>
            </a:r>
            <a:endParaRPr sz="1100">
              <a:solidFill>
                <a:schemeClr val="dk1"/>
              </a:solidFill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100">
                <a:solidFill>
                  <a:schemeClr val="dk1"/>
                </a:solidFill>
              </a:rPr>
              <a:t>https://www.moma.org/learn/moma_learning/themes/investigating-identity/the-body-in-art/# .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chemeClr val="dk1"/>
                </a:solidFill>
              </a:rPr>
              <a:t>New Jersey Stage. “Morris Museum Presents: Pulp Culture: Paper is the Medium.” August 29, 2014. </a:t>
            </a:r>
            <a:endParaRPr sz="1100">
              <a:solidFill>
                <a:schemeClr val="dk1"/>
              </a:solidFill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chemeClr val="dk1"/>
                </a:solidFill>
              </a:rPr>
              <a:t>https://www.newjerseystage.com/articles/2014/08/29/morris-museum-presents-pulp-culture-paper-is-the-medium/.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3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Bibliography Continued</a:t>
            </a:r>
            <a:endParaRPr/>
          </a:p>
        </p:txBody>
      </p:sp>
      <p:sp>
        <p:nvSpPr>
          <p:cNvPr id="234" name="Google Shape;234;p3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chemeClr val="dk1"/>
                </a:solidFill>
              </a:rPr>
              <a:t>Parents Circle Families Forum. “Fabric of War.” 2010.</a:t>
            </a:r>
            <a:r>
              <a:rPr lang="en-GB" sz="1100">
                <a:solidFill>
                  <a:schemeClr val="dk1"/>
                </a:solidFill>
              </a:rPr>
              <a:t> </a:t>
            </a:r>
            <a:endParaRPr sz="1100">
              <a:solidFill>
                <a:schemeClr val="dk1"/>
              </a:solidFill>
            </a:endParaRPr>
          </a:p>
          <a:p>
            <a:pPr indent="45720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100">
                <a:solidFill>
                  <a:schemeClr val="dk1"/>
                </a:solidFill>
              </a:rPr>
              <a:t>https://www.theparentscircle.org/en/pcff-activities_eng/pcff-exhibitions_eng/fabric-of-war_eng/.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100">
                <a:solidFill>
                  <a:schemeClr val="dk1"/>
                </a:solidFill>
              </a:rPr>
              <a:t>Photo. “Q&amp;A with Patrick Pound” </a:t>
            </a:r>
            <a:r>
              <a:rPr i="1" lang="en-GB" sz="1100">
                <a:solidFill>
                  <a:schemeClr val="dk1"/>
                </a:solidFill>
              </a:rPr>
              <a:t>photo.org.au</a:t>
            </a:r>
            <a:r>
              <a:rPr lang="en-GB" sz="1100">
                <a:solidFill>
                  <a:schemeClr val="dk1"/>
                </a:solidFill>
              </a:rPr>
              <a:t>. May 19, 2020. https://photo.org.au/channel/qa-with-patrick-pound.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chemeClr val="dk1"/>
                </a:solidFill>
              </a:rPr>
              <a:t>Several Circles | Art History. “Know the Artist: Kiki Smith” </a:t>
            </a:r>
            <a:r>
              <a:rPr i="1" lang="en-GB" sz="1100">
                <a:solidFill>
                  <a:schemeClr val="dk1"/>
                </a:solidFill>
              </a:rPr>
              <a:t>Youtube. </a:t>
            </a:r>
            <a:r>
              <a:rPr lang="en-GB" sz="1100">
                <a:solidFill>
                  <a:schemeClr val="dk1"/>
                </a:solidFill>
              </a:rPr>
              <a:t>Published March 21, 2019. Video, 5:15. </a:t>
            </a:r>
            <a:endParaRPr sz="1100">
              <a:solidFill>
                <a:schemeClr val="dk1"/>
              </a:solidFill>
            </a:endParaRPr>
          </a:p>
          <a:p>
            <a:pPr indent="45720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100">
                <a:solidFill>
                  <a:schemeClr val="dk1"/>
                </a:solidFill>
              </a:rPr>
              <a:t>https://www.youtube.com/watch?v=URfMjVi76aE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100">
                <a:solidFill>
                  <a:schemeClr val="dk1"/>
                </a:solidFill>
              </a:rPr>
              <a:t>Silver, Zoe. “Cloth &amp; Memory.” </a:t>
            </a:r>
            <a:r>
              <a:rPr i="1" lang="en-GB" sz="1100">
                <a:solidFill>
                  <a:schemeClr val="dk1"/>
                </a:solidFill>
              </a:rPr>
              <a:t>Transition and Influence.</a:t>
            </a:r>
            <a:r>
              <a:rPr lang="en-GB" sz="1100">
                <a:solidFill>
                  <a:schemeClr val="dk1"/>
                </a:solidFill>
              </a:rPr>
              <a:t> Accessed June 6, 2021.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100">
                <a:solidFill>
                  <a:schemeClr val="dk1"/>
                </a:solidFill>
              </a:rPr>
              <a:t>	https://transitionandinfluence.com/cloth-and-memory.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100">
                <a:solidFill>
                  <a:schemeClr val="dk1"/>
                </a:solidFill>
              </a:rPr>
              <a:t>Snizek, Rick. “‘Pulp Function’ display at Narrows Center finds fiber transformed into art” </a:t>
            </a:r>
            <a:r>
              <a:rPr i="1" lang="en-GB" sz="1100">
                <a:solidFill>
                  <a:schemeClr val="dk1"/>
                </a:solidFill>
              </a:rPr>
              <a:t>South Coast Today</a:t>
            </a:r>
            <a:r>
              <a:rPr lang="en-GB" sz="1100">
                <a:solidFill>
                  <a:schemeClr val="dk1"/>
                </a:solidFill>
              </a:rPr>
              <a:t>, February 21, 2008. </a:t>
            </a:r>
            <a:endParaRPr sz="1100">
              <a:solidFill>
                <a:schemeClr val="dk1"/>
              </a:solidFill>
            </a:endParaRPr>
          </a:p>
          <a:p>
            <a:pPr indent="45720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100">
                <a:solidFill>
                  <a:schemeClr val="dk1"/>
                </a:solidFill>
              </a:rPr>
              <a:t>https://www.southcoasttoday.com/article/20080221/PUB03/802210401.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100">
                <a:solidFill>
                  <a:schemeClr val="dk1"/>
                </a:solidFill>
              </a:rPr>
              <a:t>Station. “Patrick Pound” </a:t>
            </a:r>
            <a:r>
              <a:rPr i="1" lang="en-GB" sz="1100">
                <a:solidFill>
                  <a:schemeClr val="dk1"/>
                </a:solidFill>
              </a:rPr>
              <a:t>Station Gallery</a:t>
            </a:r>
            <a:r>
              <a:rPr lang="en-GB" sz="1100">
                <a:solidFill>
                  <a:schemeClr val="dk1"/>
                </a:solidFill>
              </a:rPr>
              <a:t>. Accessed June 6, 2021.https://stationgallery.com.au/artists/patrick-pound.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100">
                <a:solidFill>
                  <a:schemeClr val="dk1"/>
                </a:solidFill>
              </a:rPr>
              <a:t>Stills. “Patrick Pound.” </a:t>
            </a:r>
            <a:r>
              <a:rPr i="1" lang="en-GB" sz="1100">
                <a:solidFill>
                  <a:schemeClr val="dk1"/>
                </a:solidFill>
              </a:rPr>
              <a:t>Stills Gallery.</a:t>
            </a:r>
            <a:r>
              <a:rPr lang="en-GB" sz="1100">
                <a:solidFill>
                  <a:schemeClr val="dk1"/>
                </a:solidFill>
              </a:rPr>
              <a:t> Accessed June 6, 2021. http://www.stillsgallery.com.au/artists/pound/.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3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Bibliography Continued</a:t>
            </a:r>
            <a:endParaRPr/>
          </a:p>
        </p:txBody>
      </p:sp>
      <p:sp>
        <p:nvSpPr>
          <p:cNvPr id="240" name="Google Shape;240;p3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100">
                <a:solidFill>
                  <a:schemeClr val="dk1"/>
                </a:solidFill>
              </a:rPr>
              <a:t>Stone, Karen. “Karen Stone: Visual Artist.” </a:t>
            </a:r>
            <a:r>
              <a:rPr i="1" lang="en-GB" sz="1100">
                <a:solidFill>
                  <a:schemeClr val="dk1"/>
                </a:solidFill>
              </a:rPr>
              <a:t>Karenstoneartist.com</a:t>
            </a:r>
            <a:r>
              <a:rPr lang="en-GB" sz="1100">
                <a:solidFill>
                  <a:schemeClr val="dk1"/>
                </a:solidFill>
              </a:rPr>
              <a:t>. Accessed June 6, 2021. https://www.karenstoneartist.com/.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100">
                <a:solidFill>
                  <a:schemeClr val="dk1"/>
                </a:solidFill>
              </a:rPr>
              <a:t>Stone, Karen. In person interview with the author. May 11, 2021.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chemeClr val="dk1"/>
                </a:solidFill>
              </a:rPr>
              <a:t>Townsen, Jen and Renée Zettle-Sterling. “Fine Art: Idea vs. Object.” </a:t>
            </a:r>
            <a:r>
              <a:rPr i="1" lang="en-GB" sz="1100">
                <a:solidFill>
                  <a:schemeClr val="dk1"/>
                </a:solidFill>
              </a:rPr>
              <a:t>Cast: art and objects made using humanity's most </a:t>
            </a:r>
            <a:endParaRPr i="1" sz="1100">
              <a:solidFill>
                <a:schemeClr val="dk1"/>
              </a:solidFill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en-GB" sz="1100">
                <a:solidFill>
                  <a:schemeClr val="dk1"/>
                </a:solidFill>
              </a:rPr>
              <a:t>transformational process.</a:t>
            </a:r>
            <a:r>
              <a:rPr lang="en-GB" sz="1100">
                <a:solidFill>
                  <a:schemeClr val="dk1"/>
                </a:solidFill>
              </a:rPr>
              <a:t> Pennsylvania : Schiffer Publishing Ltd. 2017.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41" name="Google Shape;241;p38"/>
          <p:cNvSpPr txBox="1"/>
          <p:nvPr/>
        </p:nvSpPr>
        <p:spPr>
          <a:xfrm>
            <a:off x="3394200" y="4312200"/>
            <a:ext cx="57498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MSP A2 Viva</a:t>
            </a:r>
            <a:endParaRPr/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Alanna Bingham</a:t>
            </a:r>
            <a:endParaRPr/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s5061237</a:t>
            </a:r>
            <a:endParaRPr/>
          </a:p>
        </p:txBody>
      </p:sp>
      <p:sp>
        <p:nvSpPr>
          <p:cNvPr id="242" name="Google Shape;242;p38"/>
          <p:cNvSpPr txBox="1"/>
          <p:nvPr/>
        </p:nvSpPr>
        <p:spPr>
          <a:xfrm>
            <a:off x="1697100" y="3147000"/>
            <a:ext cx="5749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/>
              <a:t>Thank you for watching</a:t>
            </a:r>
            <a:endParaRPr sz="18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The Art</a:t>
            </a:r>
            <a:endParaRPr/>
          </a:p>
        </p:txBody>
      </p:sp>
      <p:pic>
        <p:nvPicPr>
          <p:cNvPr id="73" name="Google Shape;73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4850" y="1705750"/>
            <a:ext cx="3225099" cy="1945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78700" y="1651550"/>
            <a:ext cx="3131075" cy="2053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615362" y="1575713"/>
            <a:ext cx="1957927" cy="2205629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p15"/>
          <p:cNvSpPr txBox="1"/>
          <p:nvPr/>
        </p:nvSpPr>
        <p:spPr>
          <a:xfrm>
            <a:off x="381750" y="3651325"/>
            <a:ext cx="45369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Louise Bourgeois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/>
              <a:t>The Welcoming Hands</a:t>
            </a:r>
            <a:endParaRPr i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1996</a:t>
            </a:r>
            <a:endParaRPr/>
          </a:p>
        </p:txBody>
      </p:sp>
      <p:sp>
        <p:nvSpPr>
          <p:cNvPr id="77" name="Google Shape;77;p15"/>
          <p:cNvSpPr txBox="1"/>
          <p:nvPr/>
        </p:nvSpPr>
        <p:spPr>
          <a:xfrm>
            <a:off x="5983500" y="3705525"/>
            <a:ext cx="45369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Janine Antoni</a:t>
            </a:r>
            <a:endParaRPr/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/>
              <a:t>Lick and Lather</a:t>
            </a:r>
            <a:endParaRPr i="1"/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1993</a:t>
            </a:r>
            <a:endParaRPr/>
          </a:p>
        </p:txBody>
      </p:sp>
      <p:sp>
        <p:nvSpPr>
          <p:cNvPr id="78" name="Google Shape;78;p15"/>
          <p:cNvSpPr txBox="1"/>
          <p:nvPr/>
        </p:nvSpPr>
        <p:spPr>
          <a:xfrm>
            <a:off x="3409950" y="3781350"/>
            <a:ext cx="45369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Kitten Xaos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Hand Washing Technique 8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2020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The Theory</a:t>
            </a:r>
            <a:endParaRPr/>
          </a:p>
        </p:txBody>
      </p:sp>
      <p:sp>
        <p:nvSpPr>
          <p:cNvPr id="84" name="Google Shape;84;p16"/>
          <p:cNvSpPr txBox="1"/>
          <p:nvPr>
            <p:ph idx="1" type="body"/>
          </p:nvPr>
        </p:nvSpPr>
        <p:spPr>
          <a:xfrm>
            <a:off x="311700" y="1231250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018"/>
              <a:buNone/>
            </a:pPr>
            <a:r>
              <a:rPr lang="en-GB" sz="1781">
                <a:solidFill>
                  <a:schemeClr val="dk1"/>
                </a:solidFill>
              </a:rPr>
              <a:t>Marcel Duchamp, T</a:t>
            </a:r>
            <a:r>
              <a:rPr i="1" lang="en-GB" sz="1781">
                <a:solidFill>
                  <a:schemeClr val="dk1"/>
                </a:solidFill>
              </a:rPr>
              <a:t>he Creative Act</a:t>
            </a:r>
            <a:r>
              <a:rPr lang="en-GB" sz="1781">
                <a:solidFill>
                  <a:schemeClr val="dk1"/>
                </a:solidFill>
              </a:rPr>
              <a:t>, Lecture Lecture at the Museum of Modern Art, New York, October 19, 1961, http://www.fiammascura.com/Duchamp.pdf.</a:t>
            </a:r>
            <a:endParaRPr sz="1781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018"/>
              <a:buNone/>
            </a:pPr>
            <a:r>
              <a:t/>
            </a:r>
            <a:endParaRPr sz="1781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018"/>
              <a:buNone/>
            </a:pPr>
            <a:r>
              <a:rPr lang="en-GB" sz="1781">
                <a:solidFill>
                  <a:schemeClr val="dk1"/>
                </a:solidFill>
              </a:rPr>
              <a:t>Marshall McLuhan, “The Medium is </a:t>
            </a:r>
            <a:r>
              <a:rPr lang="en-GB" sz="1781">
                <a:solidFill>
                  <a:schemeClr val="dk1"/>
                </a:solidFill>
              </a:rPr>
              <a:t>the</a:t>
            </a:r>
            <a:r>
              <a:rPr lang="en-GB" sz="1781">
                <a:solidFill>
                  <a:schemeClr val="dk1"/>
                </a:solidFill>
              </a:rPr>
              <a:t> Message” in </a:t>
            </a:r>
            <a:r>
              <a:rPr i="1" lang="en-GB" sz="1781">
                <a:solidFill>
                  <a:schemeClr val="dk1"/>
                </a:solidFill>
              </a:rPr>
              <a:t>Understanding Media:The Extensions of Man </a:t>
            </a:r>
            <a:r>
              <a:rPr lang="en-GB" sz="1781">
                <a:solidFill>
                  <a:schemeClr val="dk1"/>
                </a:solidFill>
              </a:rPr>
              <a:t>by Marshall McLuhan, 1-18. 1964.</a:t>
            </a:r>
            <a:endParaRPr sz="1781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018"/>
              <a:buNone/>
            </a:pPr>
            <a:r>
              <a:t/>
            </a:r>
            <a:endParaRPr sz="1781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018"/>
              <a:buNone/>
            </a:pPr>
            <a:r>
              <a:rPr lang="en-GB" sz="1781">
                <a:solidFill>
                  <a:schemeClr val="dk1"/>
                </a:solidFill>
              </a:rPr>
              <a:t>Petra Lange-Berndt, </a:t>
            </a:r>
            <a:r>
              <a:rPr i="1" lang="en-GB" sz="1781">
                <a:solidFill>
                  <a:schemeClr val="dk1"/>
                </a:solidFill>
              </a:rPr>
              <a:t>Materiality</a:t>
            </a:r>
            <a:r>
              <a:rPr lang="en-GB" sz="1781">
                <a:solidFill>
                  <a:schemeClr val="dk1"/>
                </a:solidFill>
              </a:rPr>
              <a:t>, London : Whitechapel Gallery ; Cambridge, Massachusetts : The MIT Press, 2015.</a:t>
            </a:r>
            <a:endParaRPr sz="1781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018"/>
              <a:buNone/>
            </a:pPr>
            <a:r>
              <a:t/>
            </a:r>
            <a:endParaRPr sz="1781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SzPts val="1018"/>
              <a:buNone/>
            </a:pPr>
            <a:r>
              <a:rPr lang="en-GB" sz="1781">
                <a:solidFill>
                  <a:schemeClr val="dk1"/>
                </a:solidFill>
              </a:rPr>
              <a:t>Elizabeth Grosz, </a:t>
            </a:r>
            <a:r>
              <a:rPr i="1" lang="en-GB" sz="1781">
                <a:solidFill>
                  <a:schemeClr val="dk1"/>
                </a:solidFill>
              </a:rPr>
              <a:t>Volatile Bodies : toward a Corporeal Feminism</a:t>
            </a:r>
            <a:r>
              <a:rPr lang="en-GB" sz="1781">
                <a:solidFill>
                  <a:schemeClr val="dk1"/>
                </a:solidFill>
              </a:rPr>
              <a:t>, Bloomington :Indiana University Press, 1994.</a:t>
            </a:r>
            <a:endParaRPr sz="1781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62403" y="0"/>
            <a:ext cx="418159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The Project</a:t>
            </a:r>
            <a:endParaRPr/>
          </a:p>
        </p:txBody>
      </p:sp>
      <p:sp>
        <p:nvSpPr>
          <p:cNvPr id="91" name="Google Shape;91;p17"/>
          <p:cNvSpPr txBox="1"/>
          <p:nvPr/>
        </p:nvSpPr>
        <p:spPr>
          <a:xfrm>
            <a:off x="311700" y="1135875"/>
            <a:ext cx="4536900" cy="323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 sz="1800"/>
              <a:t>Paper sculptures</a:t>
            </a:r>
            <a:endParaRPr sz="1800"/>
          </a:p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 sz="1800"/>
              <a:t>Two or more</a:t>
            </a:r>
            <a:endParaRPr sz="1800"/>
          </a:p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 sz="1800"/>
              <a:t>Roughly 180cm x 254cm</a:t>
            </a:r>
            <a:endParaRPr sz="1800"/>
          </a:p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 sz="1800"/>
              <a:t>Made from second hand bed sheets</a:t>
            </a:r>
            <a:endParaRPr sz="1800"/>
          </a:p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 sz="1800"/>
              <a:t>Human figure cast in negative</a:t>
            </a:r>
            <a:endParaRPr sz="1800"/>
          </a:p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 sz="1800"/>
              <a:t>Gaps sewn with twine</a:t>
            </a:r>
            <a:endParaRPr sz="1800"/>
          </a:p>
        </p:txBody>
      </p:sp>
      <p:sp>
        <p:nvSpPr>
          <p:cNvPr id="92" name="Google Shape;92;p17"/>
          <p:cNvSpPr txBox="1"/>
          <p:nvPr/>
        </p:nvSpPr>
        <p:spPr>
          <a:xfrm>
            <a:off x="425500" y="4743300"/>
            <a:ext cx="4536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/>
              <a:t>Scale model test of figure under wet paper sheet</a:t>
            </a:r>
            <a:endParaRPr i="1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Google Shape;97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73925" y="-293275"/>
            <a:ext cx="10480750" cy="5722525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Context</a:t>
            </a:r>
            <a:endParaRPr/>
          </a:p>
        </p:txBody>
      </p:sp>
      <p:sp>
        <p:nvSpPr>
          <p:cNvPr id="99" name="Google Shape;99;p18"/>
          <p:cNvSpPr txBox="1"/>
          <p:nvPr>
            <p:ph idx="1" type="body"/>
          </p:nvPr>
        </p:nvSpPr>
        <p:spPr>
          <a:xfrm>
            <a:off x="311700" y="1152475"/>
            <a:ext cx="5280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-GB">
                <a:solidFill>
                  <a:schemeClr val="dk1"/>
                </a:solidFill>
              </a:rPr>
              <a:t>Memory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-GB">
                <a:solidFill>
                  <a:schemeClr val="dk1"/>
                </a:solidFill>
              </a:rPr>
              <a:t>Connection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-GB">
                <a:solidFill>
                  <a:schemeClr val="dk1"/>
                </a:solidFill>
              </a:rPr>
              <a:t>Absence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-GB">
                <a:solidFill>
                  <a:schemeClr val="dk1"/>
                </a:solidFill>
              </a:rPr>
              <a:t>The Body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-GB">
                <a:solidFill>
                  <a:schemeClr val="dk1"/>
                </a:solidFill>
              </a:rPr>
              <a:t>Feminist Art Theory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-GB">
                <a:solidFill>
                  <a:schemeClr val="dk1"/>
                </a:solidFill>
              </a:rPr>
              <a:t>Posthumanism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00" name="Google Shape;100;p18"/>
          <p:cNvSpPr txBox="1"/>
          <p:nvPr/>
        </p:nvSpPr>
        <p:spPr>
          <a:xfrm>
            <a:off x="1299675" y="4312200"/>
            <a:ext cx="45369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Patricia Piccinini</a:t>
            </a:r>
            <a:endParaRPr/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Kindred</a:t>
            </a:r>
            <a:endParaRPr/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2018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19"/>
          <p:cNvPicPr preferRelativeResize="0"/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717879" y="-1"/>
            <a:ext cx="7708234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Disconnection</a:t>
            </a:r>
            <a:endParaRPr/>
          </a:p>
        </p:txBody>
      </p:sp>
      <p:sp>
        <p:nvSpPr>
          <p:cNvPr id="107" name="Google Shape;107;p19"/>
          <p:cNvSpPr txBox="1"/>
          <p:nvPr>
            <p:ph idx="1" type="body"/>
          </p:nvPr>
        </p:nvSpPr>
        <p:spPr>
          <a:xfrm>
            <a:off x="2471100" y="1128000"/>
            <a:ext cx="42018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-GB">
                <a:solidFill>
                  <a:schemeClr val="dk1"/>
                </a:solidFill>
              </a:rPr>
              <a:t>Technology induced </a:t>
            </a:r>
            <a:r>
              <a:rPr lang="en-GB">
                <a:solidFill>
                  <a:schemeClr val="dk1"/>
                </a:solidFill>
              </a:rPr>
              <a:t>loneliness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-GB">
                <a:solidFill>
                  <a:schemeClr val="dk1"/>
                </a:solidFill>
              </a:rPr>
              <a:t>Longing for physical connection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-GB">
                <a:solidFill>
                  <a:schemeClr val="dk1"/>
                </a:solidFill>
              </a:rPr>
              <a:t>Unmet desire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-GB">
                <a:solidFill>
                  <a:schemeClr val="dk1"/>
                </a:solidFill>
              </a:rPr>
              <a:t>Inframince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08" name="Google Shape;108;p19"/>
          <p:cNvSpPr txBox="1"/>
          <p:nvPr/>
        </p:nvSpPr>
        <p:spPr>
          <a:xfrm>
            <a:off x="3889225" y="4312200"/>
            <a:ext cx="45369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Patrick Pound</a:t>
            </a:r>
            <a:endParaRPr/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en-GB"/>
              <a:t>The museum of there, not there</a:t>
            </a:r>
            <a:endParaRPr i="1"/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2020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Google Shape;113;p20"/>
          <p:cNvPicPr preferRelativeResize="0"/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1911569" y="0"/>
            <a:ext cx="5320862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The Body</a:t>
            </a:r>
            <a:endParaRPr/>
          </a:p>
        </p:txBody>
      </p:sp>
      <p:sp>
        <p:nvSpPr>
          <p:cNvPr id="115" name="Google Shape;115;p20"/>
          <p:cNvSpPr txBox="1"/>
          <p:nvPr>
            <p:ph idx="1" type="body"/>
          </p:nvPr>
        </p:nvSpPr>
        <p:spPr>
          <a:xfrm>
            <a:off x="965400" y="1147800"/>
            <a:ext cx="72132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-GB">
                <a:solidFill>
                  <a:schemeClr val="dk1"/>
                </a:solidFill>
              </a:rPr>
              <a:t>Object of desire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-GB">
                <a:solidFill>
                  <a:schemeClr val="dk1"/>
                </a:solidFill>
              </a:rPr>
              <a:t>Absent</a:t>
            </a:r>
            <a:r>
              <a:rPr lang="en-GB">
                <a:solidFill>
                  <a:schemeClr val="dk1"/>
                </a:solidFill>
              </a:rPr>
              <a:t> connection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-GB">
                <a:solidFill>
                  <a:schemeClr val="dk1"/>
                </a:solidFill>
              </a:rPr>
              <a:t>The female form in feminist art theory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2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>
                <a:solidFill>
                  <a:schemeClr val="dk1"/>
                </a:solidFill>
              </a:rPr>
              <a:t>“... a charged gap between the object and its cast, ‘a space of release’ and a space that is ‘heavily impregnated with memory’” - Joan Gibbon</a:t>
            </a:r>
            <a:r>
              <a:rPr lang="en-GB">
                <a:solidFill>
                  <a:schemeClr val="dk1"/>
                </a:solidFill>
              </a:rPr>
              <a:t> (1)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16" name="Google Shape;116;p20"/>
          <p:cNvSpPr txBox="1"/>
          <p:nvPr/>
        </p:nvSpPr>
        <p:spPr>
          <a:xfrm>
            <a:off x="7232425" y="4312200"/>
            <a:ext cx="22212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Janine Antoni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/>
              <a:t>Saddle</a:t>
            </a:r>
            <a:endParaRPr i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2000</a:t>
            </a:r>
            <a:endParaRPr/>
          </a:p>
        </p:txBody>
      </p:sp>
      <p:sp>
        <p:nvSpPr>
          <p:cNvPr id="117" name="Google Shape;117;p20"/>
          <p:cNvSpPr txBox="1"/>
          <p:nvPr/>
        </p:nvSpPr>
        <p:spPr>
          <a:xfrm>
            <a:off x="0" y="4594800"/>
            <a:ext cx="60387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45720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1100">
                <a:solidFill>
                  <a:schemeClr val="dk1"/>
                </a:solidFill>
              </a:rPr>
              <a:t>1. </a:t>
            </a:r>
            <a:r>
              <a:rPr i="1" lang="en-GB" sz="1100">
                <a:solidFill>
                  <a:schemeClr val="dk1"/>
                </a:solidFill>
              </a:rPr>
              <a:t>Jo</a:t>
            </a:r>
            <a:r>
              <a:rPr lang="en-GB" sz="1100">
                <a:solidFill>
                  <a:schemeClr val="dk1"/>
                </a:solidFill>
              </a:rPr>
              <a:t>an Gibbon, “Traces: Memory and Indexicality” in </a:t>
            </a:r>
            <a:r>
              <a:rPr i="1" lang="en-GB" sz="1100">
                <a:solidFill>
                  <a:schemeClr val="dk1"/>
                </a:solidFill>
              </a:rPr>
              <a:t>Contemporary Art and Memory: Images of Recollection and </a:t>
            </a:r>
            <a:r>
              <a:rPr i="1" lang="en-GB" sz="1100">
                <a:solidFill>
                  <a:schemeClr val="dk1"/>
                </a:solidFill>
              </a:rPr>
              <a:t>Remembrance</a:t>
            </a:r>
            <a:r>
              <a:rPr i="1" lang="en-GB" sz="1100">
                <a:solidFill>
                  <a:schemeClr val="dk1"/>
                </a:solidFill>
              </a:rPr>
              <a:t>, </a:t>
            </a:r>
            <a:r>
              <a:rPr lang="en-GB" sz="1100">
                <a:solidFill>
                  <a:schemeClr val="dk1"/>
                </a:solidFill>
              </a:rPr>
              <a:t>30. London : I.B. Tauris, 2007.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Google Shape;122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00500" y="0"/>
            <a:ext cx="5143500" cy="51435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123" name="Google Shape;123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Bedsheets</a:t>
            </a:r>
            <a:endParaRPr/>
          </a:p>
        </p:txBody>
      </p:sp>
      <p:sp>
        <p:nvSpPr>
          <p:cNvPr id="124" name="Google Shape;124;p21"/>
          <p:cNvSpPr txBox="1"/>
          <p:nvPr>
            <p:ph idx="1" type="body"/>
          </p:nvPr>
        </p:nvSpPr>
        <p:spPr>
          <a:xfrm>
            <a:off x="80700" y="1182450"/>
            <a:ext cx="39198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-GB">
                <a:solidFill>
                  <a:schemeClr val="dk1"/>
                </a:solidFill>
              </a:rPr>
              <a:t>One</a:t>
            </a:r>
            <a:r>
              <a:rPr lang="en-GB">
                <a:solidFill>
                  <a:schemeClr val="dk1"/>
                </a:solidFill>
              </a:rPr>
              <a:t> of life’s most intimate items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-GB">
                <a:solidFill>
                  <a:schemeClr val="dk1"/>
                </a:solidFill>
              </a:rPr>
              <a:t>Used all of life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-GB">
                <a:solidFill>
                  <a:schemeClr val="dk1"/>
                </a:solidFill>
              </a:rPr>
              <a:t>Retains traces of lives lived in them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-GB">
                <a:solidFill>
                  <a:schemeClr val="dk1"/>
                </a:solidFill>
              </a:rPr>
              <a:t>Unknown origin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25" name="Google Shape;125;p21"/>
          <p:cNvSpPr txBox="1"/>
          <p:nvPr/>
        </p:nvSpPr>
        <p:spPr>
          <a:xfrm>
            <a:off x="2034600" y="4312200"/>
            <a:ext cx="19659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Tracey Emin</a:t>
            </a:r>
            <a:endParaRPr/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/>
              <a:t>My Bed</a:t>
            </a:r>
            <a:endParaRPr i="1"/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1998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